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2" r:id="rId6"/>
    <p:sldId id="261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63A35-5B51-44B3-BA19-E7F5B735C59D}" type="datetimeFigureOut">
              <a:rPr lang="de-DE" smtClean="0"/>
              <a:t>03.07.2024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23E50-F011-4A5F-92C0-56DAC11FD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03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8EE2-3CF7-4031-8EC0-7EFC26D4188B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39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0598-1274-4692-8E5E-3DCD4371FFBB}" type="datetime1">
              <a:rPr lang="de-DE" smtClean="0"/>
              <a:t>03.07.2024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43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4379-C234-41C9-9C63-0F9AA0FEE61E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016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576A-9127-4A00-A752-1468DD0E51CA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575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3FDB-56D1-403A-B276-E0690EB5ED96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67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EB66-F266-47B5-B9F3-36689C958566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566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B4A3-46A6-4262-8A82-59D2F5E98FB1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161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2649-912D-40B0-B0DE-326A0C5F5840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439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399E-F426-419B-A5EE-979F6AB1A08A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81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90B7-3744-4B3A-945E-6F4EC20967E3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12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66D6-0483-46FB-BB3A-9402E6D5834E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74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64E7-9130-4BC1-8E84-F7C550996991}" type="datetime1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11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4D50-0C6D-4824-B3EB-9F0EDDDDB46D}" type="datetime1">
              <a:rPr lang="de-DE" smtClean="0"/>
              <a:t>03.07.2024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86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3459-93A2-4424-A21E-284C2C284FCC}" type="datetime1">
              <a:rPr lang="de-DE" smtClean="0"/>
              <a:t>03.07.2024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16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3E2-2874-4D53-809F-2268F528D4D0}" type="datetime1">
              <a:rPr lang="de-DE" smtClean="0"/>
              <a:t>03.07.2024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4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1F97-80EF-4239-BFF5-543B2984BAF7}" type="datetime1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10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4305-AE32-407F-97C6-28A75BB9319E}" type="datetime1">
              <a:rPr lang="de-DE" smtClean="0"/>
              <a:t>03.07.2024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3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EEC5B0-1A51-4FDA-9594-B5B9E014C4CC}" type="datetime1">
              <a:rPr lang="de-DE" smtClean="0"/>
              <a:t>03.07.2024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de-DE"/>
              <a:t>Ihr Kanzleiname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4BDEA9-6450-4034-8F6E-A595810AF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937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xoffice.de/mandanten-vorte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31572-4511-2BE0-2EE2-9567C60314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Die E-Rechnung kommt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1A34B0-3E92-1BFE-1D66-C2007E79B8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E wie einfach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76260D5-26CC-DF64-29BD-9ECBE8FCD394}"/>
              </a:ext>
            </a:extLst>
          </p:cNvPr>
          <p:cNvSpPr txBox="1"/>
          <p:nvPr/>
        </p:nvSpPr>
        <p:spPr>
          <a:xfrm>
            <a:off x="831273" y="630278"/>
            <a:ext cx="1995054" cy="1041504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de-DE" dirty="0"/>
              <a:t>Platz für Ihr Logo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DD640B-3FFF-7863-3495-364B14EE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D92F-3CFA-488F-BA73-B4D0421503BD}" type="datetime1">
              <a:rPr lang="de-DE" smtClean="0"/>
              <a:t>03.07.2024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173638-243A-BED8-1E18-1D54EB14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82164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FE4C1-1157-0A50-86A4-EDB7A49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8460"/>
            <a:ext cx="8534400" cy="1507067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2"/>
                </a:solidFill>
              </a:rPr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4FA95-78D0-2B66-2295-6488014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2278"/>
            <a:ext cx="8534400" cy="3615267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Die E-Rechnung im Überblick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gesetzliche Informationen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Formate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Wer ist betroffen?</a:t>
            </a:r>
          </a:p>
          <a:p>
            <a:pPr lvl="1"/>
            <a:r>
              <a:rPr lang="de-DE" dirty="0">
                <a:solidFill>
                  <a:schemeClr val="tx1"/>
                </a:solidFill>
              </a:rPr>
              <a:t>Vorteile</a:t>
            </a:r>
          </a:p>
          <a:p>
            <a:pPr marL="457200" lvl="1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b="1" dirty="0">
                <a:solidFill>
                  <a:schemeClr val="tx1"/>
                </a:solidFill>
              </a:rPr>
              <a:t>Umsetzung mit lexoffice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75F452-74E2-868B-39EF-397A43FC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C41E-6254-404C-839A-C88EA218D887}" type="datetime1">
              <a:rPr lang="de-DE" smtClean="0">
                <a:solidFill>
                  <a:schemeClr val="bg1"/>
                </a:solidFill>
              </a:rPr>
              <a:t>03.07.2024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0FD03-105B-E37E-0FB8-463A67E6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3756372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FE4C1-1157-0A50-86A4-EDB7A49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8460"/>
            <a:ext cx="8534400" cy="1507067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2"/>
                </a:solidFill>
              </a:rPr>
              <a:t>Die E-Rechnung im 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4FA95-78D0-2B66-2295-6488014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2278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</a:rPr>
              <a:t>Einführung der E-Rechnung für B2B-Umsätze ab 2025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Mit dem Wachstumschancengesetz wurde die verpflichtende Einführung der E-Rechnung für inländische B2B-Umsätze ab dem 1. Januar 2025 beschlossen.</a:t>
            </a: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75F452-74E2-868B-39EF-397A43FC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C41E-6254-404C-839A-C88EA218D887}" type="datetime1">
              <a:rPr lang="de-DE" smtClean="0">
                <a:solidFill>
                  <a:schemeClr val="bg1"/>
                </a:solidFill>
              </a:rPr>
              <a:t>03.07.2024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0FD03-105B-E37E-0FB8-463A67E6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606717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FE4C1-1157-0A50-86A4-EDB7A49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8460"/>
            <a:ext cx="8534400" cy="1507067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2"/>
                </a:solidFill>
              </a:rPr>
              <a:t>Die E-Rechnung im 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4FA95-78D0-2B66-2295-6488014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2278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</a:rPr>
              <a:t>Was ist eine E-Rechnung?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Unter einer E-Rechnung versteht man eine digitale Rechnung, die im Gegensatz zur Papierrechnung auf einem strukturierten Datenformat basiert. 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E-Rechnungen müssen die europäische Norm EN 16931 erfüllen. In der Praxis sind das i.d.R. die Formate ZUGFeRD 2.x und </a:t>
            </a:r>
            <a:r>
              <a:rPr lang="de-DE" dirty="0" err="1">
                <a:solidFill>
                  <a:schemeClr val="tx1"/>
                </a:solidFill>
              </a:rPr>
              <a:t>Xrechnung</a:t>
            </a:r>
            <a:r>
              <a:rPr lang="de-DE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Eingescannte Papierrechnungen und PDF-Rechnungen erfüllen die Anforderungen nicht.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75F452-74E2-868B-39EF-397A43FC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C41E-6254-404C-839A-C88EA218D887}" type="datetime1">
              <a:rPr lang="de-DE" smtClean="0">
                <a:solidFill>
                  <a:schemeClr val="bg1"/>
                </a:solidFill>
              </a:rPr>
              <a:t>03.07.2024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0FD03-105B-E37E-0FB8-463A67E6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1756630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FE4C1-1157-0A50-86A4-EDB7A49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8460"/>
            <a:ext cx="8534400" cy="1507067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2"/>
                </a:solidFill>
              </a:rPr>
              <a:t>Die E-Rechnung im 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4FA95-78D0-2B66-2295-6488014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2278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</a:rPr>
              <a:t>Wer ist von der E-Rechnungspflicht betroffen?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Ab dem 1. Januar 2025 müssen alle Unternehmen, einschließlich Kleinunternehmer, elektronische Rechnungen empfangen können. Der Versand von E-Rechnungen wird ebenfalls ab dem 1. Januar 2025 verpflichtend, wobei es Übergangsregelungen geben wird.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75F452-74E2-868B-39EF-397A43FC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C41E-6254-404C-839A-C88EA218D887}" type="datetime1">
              <a:rPr lang="de-DE" smtClean="0">
                <a:solidFill>
                  <a:schemeClr val="bg1"/>
                </a:solidFill>
              </a:rPr>
              <a:t>03.07.2024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0FD03-105B-E37E-0FB8-463A67E6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3667597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FE4C1-1157-0A50-86A4-EDB7A49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8460"/>
            <a:ext cx="8534400" cy="1507067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2"/>
                </a:solidFill>
              </a:rPr>
              <a:t>Die E-Rechnung im 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4FA95-78D0-2B66-2295-6488014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2278"/>
            <a:ext cx="8534400" cy="36152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</a:rPr>
              <a:t>Welche Vorteile hat die E-Rechnungspflicht für den Rechnungssteller?</a:t>
            </a:r>
          </a:p>
          <a:p>
            <a:r>
              <a:rPr lang="de-DE" dirty="0">
                <a:solidFill>
                  <a:schemeClr val="tx1"/>
                </a:solidFill>
              </a:rPr>
              <a:t>Vereinfachte Rechnungsstellung</a:t>
            </a:r>
          </a:p>
          <a:p>
            <a:r>
              <a:rPr lang="de-DE" dirty="0">
                <a:solidFill>
                  <a:schemeClr val="tx1"/>
                </a:solidFill>
              </a:rPr>
              <a:t>Kürzere Durchlaufzeiten</a:t>
            </a:r>
          </a:p>
          <a:p>
            <a:r>
              <a:rPr lang="de-DE" dirty="0">
                <a:solidFill>
                  <a:schemeClr val="tx1"/>
                </a:solidFill>
              </a:rPr>
              <a:t>Schnellere Bearbeitung und pünktlichere Zahlung</a:t>
            </a:r>
          </a:p>
          <a:p>
            <a:r>
              <a:rPr lang="de-DE" dirty="0">
                <a:solidFill>
                  <a:schemeClr val="tx1"/>
                </a:solidFill>
              </a:rPr>
              <a:t>Kosteneinsparungen beim Versand durch den Verzicht auf Papier und Porto</a:t>
            </a:r>
          </a:p>
          <a:p>
            <a:r>
              <a:rPr lang="de-DE" dirty="0">
                <a:solidFill>
                  <a:schemeClr val="tx1"/>
                </a:solidFill>
              </a:rPr>
              <a:t>Höhere Prozessqualität durch automatische Erstellung und Validierung von Rechnungen</a:t>
            </a:r>
          </a:p>
          <a:p>
            <a:r>
              <a:rPr lang="de-DE" dirty="0">
                <a:solidFill>
                  <a:schemeClr val="tx1"/>
                </a:solidFill>
              </a:rPr>
              <a:t>Flexibles Arbeiten dank ortsunabhängiger Rechnungsstellung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75F452-74E2-868B-39EF-397A43FC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C41E-6254-404C-839A-C88EA218D887}" type="datetime1">
              <a:rPr lang="de-DE" smtClean="0">
                <a:solidFill>
                  <a:schemeClr val="bg1"/>
                </a:solidFill>
              </a:rPr>
              <a:t>03.07.2024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0FD03-105B-E37E-0FB8-463A67E6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273338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FE4C1-1157-0A50-86A4-EDB7A49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8460"/>
            <a:ext cx="8534400" cy="1507067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2"/>
                </a:solidFill>
              </a:rPr>
              <a:t>Die E-Rechnung im 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4FA95-78D0-2B66-2295-6488014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2278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</a:rPr>
              <a:t>Welche Vorteile hat die E-Rechnungspflicht für den Rechnungsempfänger?</a:t>
            </a:r>
          </a:p>
          <a:p>
            <a:r>
              <a:rPr lang="de-DE" dirty="0">
                <a:solidFill>
                  <a:schemeClr val="tx1"/>
                </a:solidFill>
              </a:rPr>
              <a:t>Optimierte Rechnungsverarbeitung durch automatisiertes Einlesen der Daten</a:t>
            </a:r>
          </a:p>
          <a:p>
            <a:r>
              <a:rPr lang="de-DE" dirty="0">
                <a:solidFill>
                  <a:schemeClr val="tx1"/>
                </a:solidFill>
              </a:rPr>
              <a:t>Höhere Datenqualität durch reduzierte Fehleranfälligkeit</a:t>
            </a:r>
          </a:p>
          <a:p>
            <a:r>
              <a:rPr lang="de-DE" dirty="0">
                <a:solidFill>
                  <a:schemeClr val="tx1"/>
                </a:solidFill>
              </a:rPr>
              <a:t>Kosteneinsparungen in der Rechnungsverarbeitung</a:t>
            </a:r>
          </a:p>
          <a:p>
            <a:r>
              <a:rPr lang="de-DE" dirty="0">
                <a:solidFill>
                  <a:schemeClr val="tx1"/>
                </a:solidFill>
              </a:rPr>
              <a:t>Möglichkeit zur dezentralen Rechnungsbearbeitung</a:t>
            </a:r>
          </a:p>
          <a:p>
            <a:r>
              <a:rPr lang="de-DE" dirty="0">
                <a:solidFill>
                  <a:schemeClr val="tx1"/>
                </a:solidFill>
              </a:rPr>
              <a:t>Flexibles Arbeiten dank ortsunabhängiger Rechnungsstellung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75F452-74E2-868B-39EF-397A43FC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C41E-6254-404C-839A-C88EA218D887}" type="datetime1">
              <a:rPr lang="de-DE" smtClean="0">
                <a:solidFill>
                  <a:schemeClr val="bg1"/>
                </a:solidFill>
              </a:rPr>
              <a:t>03.07.2024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0FD03-105B-E37E-0FB8-463A67E6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1002555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DFE4C1-1157-0A50-86A4-EDB7A49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8460"/>
            <a:ext cx="8534400" cy="1507067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2"/>
                </a:solidFill>
              </a:rPr>
              <a:t>Umsetzung mit lexoffice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04FA95-78D0-2B66-2295-648801484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2278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</a:rPr>
              <a:t>Einfach Lösung: E-Rechnungspflicht mit lexoffice umsetzen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lexoffice bietet das Schreiben, Versenden, Empfangen, Verarbeiten und Archivieren an. Die Anforderungen der E-Rechnungspflicht werden automatisch erfüllt. Alles in einem System, ohne zusätzliche Kosten.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Neukunden wird der Einstieg besonders leicht gemacht: Sie können lexoffice 6 Monate gratis nutzen: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hlinkClick r:id="rId2"/>
              </a:rPr>
              <a:t>www.lexoffice.de/mandanten-vorteil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75F452-74E2-868B-39EF-397A43FC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C41E-6254-404C-839A-C88EA218D887}" type="datetime1">
              <a:rPr lang="de-DE" smtClean="0">
                <a:solidFill>
                  <a:schemeClr val="bg1"/>
                </a:solidFill>
              </a:rPr>
              <a:t>03.07.2024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0FD03-105B-E37E-0FB8-463A67E6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Ihr Kanzleiname</a:t>
            </a:r>
          </a:p>
        </p:txBody>
      </p:sp>
    </p:spTree>
    <p:extLst>
      <p:ext uri="{BB962C8B-B14F-4D97-AF65-F5344CB8AC3E}">
        <p14:creationId xmlns:p14="http://schemas.microsoft.com/office/powerpoint/2010/main" val="1601693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346</Words>
  <Application>Microsoft Office PowerPoint</Application>
  <PresentationFormat>Breitbild</PresentationFormat>
  <Paragraphs>57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Segment</vt:lpstr>
      <vt:lpstr>Die E-Rechnung kommt</vt:lpstr>
      <vt:lpstr>Agenda</vt:lpstr>
      <vt:lpstr>Die E-Rechnung im Überblick</vt:lpstr>
      <vt:lpstr>Die E-Rechnung im Überblick</vt:lpstr>
      <vt:lpstr>Die E-Rechnung im Überblick</vt:lpstr>
      <vt:lpstr>Die E-Rechnung im Überblick</vt:lpstr>
      <vt:lpstr>Die E-Rechnung im Überblick</vt:lpstr>
      <vt:lpstr>Umsetzung mit lexoffice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E-Rechnung kommt</dc:title>
  <dc:creator>Nassall, Patrick</dc:creator>
  <cp:lastModifiedBy>Nassall, Patrick</cp:lastModifiedBy>
  <cp:revision>2</cp:revision>
  <dcterms:created xsi:type="dcterms:W3CDTF">2024-07-03T16:28:42Z</dcterms:created>
  <dcterms:modified xsi:type="dcterms:W3CDTF">2024-07-03T17:49:07Z</dcterms:modified>
</cp:coreProperties>
</file>